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nantason UltraExpanded Bold" charset="1" panose="00000000000000000000"/>
      <p:regular r:id="rId14"/>
    </p:embeddedFont>
    <p:embeddedFont>
      <p:font typeface="Anantason UltraExpanded" charset="1" panose="00000000000000000000"/>
      <p:regular r:id="rId15"/>
    </p:embeddedFont>
    <p:embeddedFont>
      <p:font typeface="Anantason UltraExpanded Italics"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70656" y="1382740"/>
            <a:ext cx="15588644" cy="7521521"/>
          </a:xfrm>
          <a:custGeom>
            <a:avLst/>
            <a:gdLst/>
            <a:ahLst/>
            <a:cxnLst/>
            <a:rect r="r" b="b" t="t" l="l"/>
            <a:pathLst>
              <a:path h="7521521" w="15588644">
                <a:moveTo>
                  <a:pt x="0" y="0"/>
                </a:moveTo>
                <a:lnTo>
                  <a:pt x="15588644" y="0"/>
                </a:lnTo>
                <a:lnTo>
                  <a:pt x="15588644" y="7521520"/>
                </a:lnTo>
                <a:lnTo>
                  <a:pt x="0" y="7521520"/>
                </a:lnTo>
                <a:lnTo>
                  <a:pt x="0" y="0"/>
                </a:lnTo>
                <a:close/>
              </a:path>
            </a:pathLst>
          </a:custGeom>
          <a:blipFill>
            <a:blip r:embed="rId3"/>
            <a:stretch>
              <a:fillRect l="0" t="0" r="0" b="0"/>
            </a:stretch>
          </a:blipFill>
        </p:spPr>
      </p:sp>
      <p:sp>
        <p:nvSpPr>
          <p:cNvPr name="Freeform 4" id="4"/>
          <p:cNvSpPr/>
          <p:nvPr/>
        </p:nvSpPr>
        <p:spPr>
          <a:xfrm flipH="false" flipV="false" rot="0">
            <a:off x="0" y="2285087"/>
            <a:ext cx="6551567" cy="8001913"/>
          </a:xfrm>
          <a:custGeom>
            <a:avLst/>
            <a:gdLst/>
            <a:ahLst/>
            <a:cxnLst/>
            <a:rect r="r" b="b" t="t" l="l"/>
            <a:pathLst>
              <a:path h="8001913" w="6551567">
                <a:moveTo>
                  <a:pt x="0" y="0"/>
                </a:moveTo>
                <a:lnTo>
                  <a:pt x="6551567" y="0"/>
                </a:lnTo>
                <a:lnTo>
                  <a:pt x="6551567" y="8001913"/>
                </a:lnTo>
                <a:lnTo>
                  <a:pt x="0" y="8001913"/>
                </a:lnTo>
                <a:lnTo>
                  <a:pt x="0" y="0"/>
                </a:lnTo>
                <a:close/>
              </a:path>
            </a:pathLst>
          </a:custGeom>
          <a:blipFill>
            <a:blip r:embed="rId4"/>
            <a:stretch>
              <a:fillRect l="0" t="0" r="0" b="0"/>
            </a:stretch>
          </a:blipFill>
        </p:spPr>
      </p:sp>
      <p:sp>
        <p:nvSpPr>
          <p:cNvPr name="TextBox 5" id="5"/>
          <p:cNvSpPr txBox="true"/>
          <p:nvPr/>
        </p:nvSpPr>
        <p:spPr>
          <a:xfrm rot="0">
            <a:off x="5455767" y="3890483"/>
            <a:ext cx="11054063" cy="2972430"/>
          </a:xfrm>
          <a:prstGeom prst="rect">
            <a:avLst/>
          </a:prstGeom>
        </p:spPr>
        <p:txBody>
          <a:bodyPr anchor="t" rtlCol="false" tIns="0" lIns="0" bIns="0" rIns="0">
            <a:spAutoFit/>
          </a:bodyPr>
          <a:lstStyle/>
          <a:p>
            <a:pPr algn="ctr">
              <a:lnSpc>
                <a:spcPts val="7777"/>
              </a:lnSpc>
            </a:pPr>
            <a:r>
              <a:rPr lang="en-US" b="true" sz="7337">
                <a:solidFill>
                  <a:srgbClr val="8EBFF5"/>
                </a:solidFill>
                <a:latin typeface="Anantason UltraExpanded Bold"/>
                <a:ea typeface="Anantason UltraExpanded Bold"/>
                <a:cs typeface="Anantason UltraExpanded Bold"/>
                <a:sym typeface="Anantason UltraExpanded Bold"/>
              </a:rPr>
              <a:t>AGENTES DELIBERATIVOS</a:t>
            </a:r>
          </a:p>
          <a:p>
            <a:pPr algn="ctr">
              <a:lnSpc>
                <a:spcPts val="7777"/>
              </a:lnSpc>
            </a:pPr>
          </a:p>
        </p:txBody>
      </p:sp>
      <p:sp>
        <p:nvSpPr>
          <p:cNvPr name="TextBox 6" id="6"/>
          <p:cNvSpPr txBox="true"/>
          <p:nvPr/>
        </p:nvSpPr>
        <p:spPr>
          <a:xfrm rot="0">
            <a:off x="7603018" y="6051976"/>
            <a:ext cx="6759561" cy="2082165"/>
          </a:xfrm>
          <a:prstGeom prst="rect">
            <a:avLst/>
          </a:prstGeom>
        </p:spPr>
        <p:txBody>
          <a:bodyPr anchor="t" rtlCol="false" tIns="0" lIns="0" bIns="0" rIns="0">
            <a:spAutoFit/>
          </a:bodyPr>
          <a:lstStyle/>
          <a:p>
            <a:pPr algn="l">
              <a:lnSpc>
                <a:spcPts val="3359"/>
              </a:lnSpc>
            </a:pPr>
            <a:r>
              <a:rPr lang="en-US" sz="2399">
                <a:solidFill>
                  <a:srgbClr val="FFFFFF"/>
                </a:solidFill>
                <a:latin typeface="Anantason UltraExpanded"/>
                <a:ea typeface="Anantason UltraExpanded"/>
                <a:cs typeface="Anantason UltraExpanded"/>
                <a:sym typeface="Anantason UltraExpanded"/>
              </a:rPr>
              <a:t>Docente: Zuriel Dathan Mora Felix</a:t>
            </a:r>
          </a:p>
          <a:p>
            <a:pPr algn="l">
              <a:lnSpc>
                <a:spcPts val="3359"/>
              </a:lnSpc>
            </a:pPr>
          </a:p>
          <a:p>
            <a:pPr algn="l">
              <a:lnSpc>
                <a:spcPts val="3359"/>
              </a:lnSpc>
            </a:pPr>
            <a:r>
              <a:rPr lang="en-US" sz="2399">
                <a:solidFill>
                  <a:srgbClr val="FFFFFF"/>
                </a:solidFill>
                <a:latin typeface="Anantason UltraExpanded"/>
                <a:ea typeface="Anantason UltraExpanded"/>
                <a:cs typeface="Anantason UltraExpanded"/>
                <a:sym typeface="Anantason UltraExpanded"/>
              </a:rPr>
              <a:t>Integrantes: </a:t>
            </a:r>
          </a:p>
          <a:p>
            <a:pPr algn="l">
              <a:lnSpc>
                <a:spcPts val="3359"/>
              </a:lnSpc>
            </a:pPr>
            <a:r>
              <a:rPr lang="en-US" sz="2399">
                <a:solidFill>
                  <a:srgbClr val="FFFFFF"/>
                </a:solidFill>
                <a:latin typeface="Anantason UltraExpanded"/>
                <a:ea typeface="Anantason UltraExpanded"/>
                <a:cs typeface="Anantason UltraExpanded"/>
                <a:sym typeface="Anantason UltraExpanded"/>
              </a:rPr>
              <a:t>Caro García Jorge Ariel</a:t>
            </a:r>
          </a:p>
          <a:p>
            <a:pPr algn="l">
              <a:lnSpc>
                <a:spcPts val="3359"/>
              </a:lnSpc>
            </a:pPr>
            <a:r>
              <a:rPr lang="en-US" sz="2399">
                <a:solidFill>
                  <a:srgbClr val="FFFFFF"/>
                </a:solidFill>
                <a:latin typeface="Anantason UltraExpanded"/>
                <a:ea typeface="Anantason UltraExpanded"/>
                <a:cs typeface="Anantason UltraExpanded"/>
                <a:sym typeface="Anantason UltraExpanded"/>
              </a:rPr>
              <a:t>Galvan Gonzalez Sebastian</a:t>
            </a:r>
          </a:p>
        </p:txBody>
      </p:sp>
      <p:sp>
        <p:nvSpPr>
          <p:cNvPr name="Freeform 7" id="7"/>
          <p:cNvSpPr/>
          <p:nvPr/>
        </p:nvSpPr>
        <p:spPr>
          <a:xfrm flipH="false" flipV="false" rot="0">
            <a:off x="15201900" y="-67466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4362579" y="6099601"/>
            <a:ext cx="2147251" cy="2147251"/>
          </a:xfrm>
          <a:custGeom>
            <a:avLst/>
            <a:gdLst/>
            <a:ahLst/>
            <a:cxnLst/>
            <a:rect r="r" b="b" t="t" l="l"/>
            <a:pathLst>
              <a:path h="2147251" w="2147251">
                <a:moveTo>
                  <a:pt x="0" y="0"/>
                </a:moveTo>
                <a:lnTo>
                  <a:pt x="2147251" y="0"/>
                </a:lnTo>
                <a:lnTo>
                  <a:pt x="2147251" y="2147251"/>
                </a:lnTo>
                <a:lnTo>
                  <a:pt x="0" y="214725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1528439" y="9484470"/>
            <a:ext cx="6759561" cy="356235"/>
          </a:xfrm>
          <a:prstGeom prst="rect">
            <a:avLst/>
          </a:prstGeom>
        </p:spPr>
        <p:txBody>
          <a:bodyPr anchor="t" rtlCol="false" tIns="0" lIns="0" bIns="0" rIns="0">
            <a:spAutoFit/>
          </a:bodyPr>
          <a:lstStyle/>
          <a:p>
            <a:pPr algn="ctr">
              <a:lnSpc>
                <a:spcPts val="2940"/>
              </a:lnSpc>
            </a:pPr>
            <a:r>
              <a:rPr lang="en-US" sz="2100">
                <a:solidFill>
                  <a:srgbClr val="FFFFFF"/>
                </a:solidFill>
                <a:latin typeface="Anantason UltraExpanded"/>
                <a:ea typeface="Anantason UltraExpanded"/>
                <a:cs typeface="Anantason UltraExpanded"/>
                <a:sym typeface="Anantason UltraExpanded"/>
              </a:rPr>
              <a:t>Inteligencia artificial 09:00 - 10:00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true" flipV="false" rot="0">
            <a:off x="12493783" y="1859992"/>
            <a:ext cx="5431900" cy="11257824"/>
          </a:xfrm>
          <a:custGeom>
            <a:avLst/>
            <a:gdLst/>
            <a:ahLst/>
            <a:cxnLst/>
            <a:rect r="r" b="b" t="t" l="l"/>
            <a:pathLst>
              <a:path h="11257824" w="5431900">
                <a:moveTo>
                  <a:pt x="5431900" y="0"/>
                </a:moveTo>
                <a:lnTo>
                  <a:pt x="0" y="0"/>
                </a:lnTo>
                <a:lnTo>
                  <a:pt x="0" y="11257823"/>
                </a:lnTo>
                <a:lnTo>
                  <a:pt x="5431900" y="11257823"/>
                </a:lnTo>
                <a:lnTo>
                  <a:pt x="5431900" y="0"/>
                </a:lnTo>
                <a:close/>
              </a:path>
            </a:pathLst>
          </a:custGeom>
          <a:blipFill>
            <a:blip r:embed="rId4"/>
            <a:stretch>
              <a:fillRect l="0" t="0" r="0" b="0"/>
            </a:stretch>
          </a:blipFill>
        </p:spPr>
      </p:sp>
      <p:sp>
        <p:nvSpPr>
          <p:cNvPr name="Freeform 5" id="5"/>
          <p:cNvSpPr/>
          <p:nvPr/>
        </p:nvSpPr>
        <p:spPr>
          <a:xfrm flipH="false" flipV="false" rot="0">
            <a:off x="11917506" y="667200"/>
            <a:ext cx="3292227" cy="3268283"/>
          </a:xfrm>
          <a:custGeom>
            <a:avLst/>
            <a:gdLst/>
            <a:ahLst/>
            <a:cxnLst/>
            <a:rect r="r" b="b" t="t" l="l"/>
            <a:pathLst>
              <a:path h="3268283" w="3292227">
                <a:moveTo>
                  <a:pt x="0" y="0"/>
                </a:moveTo>
                <a:lnTo>
                  <a:pt x="3292227" y="0"/>
                </a:lnTo>
                <a:lnTo>
                  <a:pt x="3292227" y="3268283"/>
                </a:lnTo>
                <a:lnTo>
                  <a:pt x="0" y="326828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870655" y="4725161"/>
            <a:ext cx="9894698" cy="2271053"/>
          </a:xfrm>
          <a:prstGeom prst="rect">
            <a:avLst/>
          </a:prstGeom>
        </p:spPr>
        <p:txBody>
          <a:bodyPr anchor="t" rtlCol="false" tIns="0" lIns="0" bIns="0" rIns="0">
            <a:spAutoFit/>
          </a:bodyPr>
          <a:lstStyle/>
          <a:p>
            <a:pPr algn="just">
              <a:lnSpc>
                <a:spcPts val="2551"/>
              </a:lnSpc>
            </a:pPr>
            <a:r>
              <a:rPr lang="en-US" sz="2219">
                <a:solidFill>
                  <a:srgbClr val="FFFFFF"/>
                </a:solidFill>
                <a:latin typeface="Anantason UltraExpanded"/>
                <a:ea typeface="Anantason UltraExpanded"/>
                <a:cs typeface="Anantason UltraExpanded"/>
                <a:sym typeface="Anantason UltraExpanded"/>
              </a:rPr>
              <a:t>Un agente deliberativo o con arquitectura deliberativa es aquel que contiene un modelo simbólico del mundo, explícitamente representado, en donde las decisiones se toman utilizando mecanismos de razonamiento lógico basados en la concordancia de patrones y la manipulación simbólica. [</a:t>
            </a:r>
            <a:r>
              <a:rPr lang="en-US" sz="2219" i="true" u="sng">
                <a:solidFill>
                  <a:srgbClr val="FFFFFF"/>
                </a:solidFill>
                <a:latin typeface="Anantason UltraExpanded Italics"/>
                <a:ea typeface="Anantason UltraExpanded Italics"/>
                <a:cs typeface="Anantason UltraExpanded Italics"/>
                <a:sym typeface="Anantason UltraExpanded Italics"/>
              </a:rPr>
              <a:t>Wooldridge y Jennings</a:t>
            </a:r>
            <a:r>
              <a:rPr lang="en-US" sz="2219">
                <a:solidFill>
                  <a:srgbClr val="FFFFFF"/>
                </a:solidFill>
                <a:latin typeface="Anantason UltraExpanded"/>
                <a:ea typeface="Anantason UltraExpanded"/>
                <a:cs typeface="Anantason UltraExpanded"/>
                <a:sym typeface="Anantason UltraExpanded"/>
              </a:rPr>
              <a:t>]</a:t>
            </a:r>
          </a:p>
          <a:p>
            <a:pPr algn="just">
              <a:lnSpc>
                <a:spcPts val="2551"/>
              </a:lnSpc>
            </a:pPr>
          </a:p>
        </p:txBody>
      </p:sp>
      <p:sp>
        <p:nvSpPr>
          <p:cNvPr name="TextBox 7" id="7"/>
          <p:cNvSpPr txBox="true"/>
          <p:nvPr/>
        </p:nvSpPr>
        <p:spPr>
          <a:xfrm rot="0">
            <a:off x="1870655" y="1936192"/>
            <a:ext cx="11428213" cy="1630680"/>
          </a:xfrm>
          <a:prstGeom prst="rect">
            <a:avLst/>
          </a:prstGeom>
        </p:spPr>
        <p:txBody>
          <a:bodyPr anchor="t" rtlCol="false" tIns="0" lIns="0" bIns="0" rIns="0">
            <a:spAutoFit/>
          </a:bodyPr>
          <a:lstStyle/>
          <a:p>
            <a:pPr algn="l">
              <a:lnSpc>
                <a:spcPts val="6360"/>
              </a:lnSpc>
            </a:pPr>
            <a:r>
              <a:rPr lang="en-US" b="true" sz="6000">
                <a:solidFill>
                  <a:srgbClr val="8EBFF5"/>
                </a:solidFill>
                <a:latin typeface="Anantason UltraExpanded Bold"/>
                <a:ea typeface="Anantason UltraExpanded Bold"/>
                <a:cs typeface="Anantason UltraExpanded Bold"/>
                <a:sym typeface="Anantason UltraExpanded Bold"/>
              </a:rPr>
              <a:t>¿QUÉ ES UN AGENTE DELIBERATIVO?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false" flipV="false" rot="0">
            <a:off x="2573546" y="3107377"/>
            <a:ext cx="1576938" cy="1548267"/>
          </a:xfrm>
          <a:custGeom>
            <a:avLst/>
            <a:gdLst/>
            <a:ahLst/>
            <a:cxnLst/>
            <a:rect r="r" b="b" t="t" l="l"/>
            <a:pathLst>
              <a:path h="1548267" w="1576938">
                <a:moveTo>
                  <a:pt x="0" y="0"/>
                </a:moveTo>
                <a:lnTo>
                  <a:pt x="1576938" y="0"/>
                </a:lnTo>
                <a:lnTo>
                  <a:pt x="1576938" y="1548267"/>
                </a:lnTo>
                <a:lnTo>
                  <a:pt x="0" y="15482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6377562" y="3107377"/>
            <a:ext cx="1576938" cy="1548267"/>
          </a:xfrm>
          <a:custGeom>
            <a:avLst/>
            <a:gdLst/>
            <a:ahLst/>
            <a:cxnLst/>
            <a:rect r="r" b="b" t="t" l="l"/>
            <a:pathLst>
              <a:path h="1548267" w="1576938">
                <a:moveTo>
                  <a:pt x="0" y="0"/>
                </a:moveTo>
                <a:lnTo>
                  <a:pt x="1576938" y="0"/>
                </a:lnTo>
                <a:lnTo>
                  <a:pt x="1576938" y="1548267"/>
                </a:lnTo>
                <a:lnTo>
                  <a:pt x="0" y="15482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178675" y="3107377"/>
            <a:ext cx="1576938" cy="1548267"/>
          </a:xfrm>
          <a:custGeom>
            <a:avLst/>
            <a:gdLst/>
            <a:ahLst/>
            <a:cxnLst/>
            <a:rect r="r" b="b" t="t" l="l"/>
            <a:pathLst>
              <a:path h="1548267" w="1576938">
                <a:moveTo>
                  <a:pt x="0" y="0"/>
                </a:moveTo>
                <a:lnTo>
                  <a:pt x="1576938" y="0"/>
                </a:lnTo>
                <a:lnTo>
                  <a:pt x="1576938" y="1548267"/>
                </a:lnTo>
                <a:lnTo>
                  <a:pt x="0" y="15482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979788" y="3107377"/>
            <a:ext cx="1576938" cy="1548267"/>
          </a:xfrm>
          <a:custGeom>
            <a:avLst/>
            <a:gdLst/>
            <a:ahLst/>
            <a:cxnLst/>
            <a:rect r="r" b="b" t="t" l="l"/>
            <a:pathLst>
              <a:path h="1548267" w="1576938">
                <a:moveTo>
                  <a:pt x="0" y="0"/>
                </a:moveTo>
                <a:lnTo>
                  <a:pt x="1576939" y="0"/>
                </a:lnTo>
                <a:lnTo>
                  <a:pt x="1576939" y="1548267"/>
                </a:lnTo>
                <a:lnTo>
                  <a:pt x="0" y="15482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8988649" y="5050612"/>
            <a:ext cx="10776025" cy="5220683"/>
          </a:xfrm>
          <a:custGeom>
            <a:avLst/>
            <a:gdLst/>
            <a:ahLst/>
            <a:cxnLst/>
            <a:rect r="r" b="b" t="t" l="l"/>
            <a:pathLst>
              <a:path h="5220683" w="10776025">
                <a:moveTo>
                  <a:pt x="0" y="0"/>
                </a:moveTo>
                <a:lnTo>
                  <a:pt x="10776024" y="0"/>
                </a:lnTo>
                <a:lnTo>
                  <a:pt x="10776024" y="5220682"/>
                </a:lnTo>
                <a:lnTo>
                  <a:pt x="0" y="5220682"/>
                </a:lnTo>
                <a:lnTo>
                  <a:pt x="0" y="0"/>
                </a:lnTo>
                <a:close/>
              </a:path>
            </a:pathLst>
          </a:custGeom>
          <a:blipFill>
            <a:blip r:embed="rId6"/>
            <a:stretch>
              <a:fillRect l="0" t="0" r="0" b="0"/>
            </a:stretch>
          </a:blipFill>
        </p:spPr>
      </p:sp>
      <p:sp>
        <p:nvSpPr>
          <p:cNvPr name="TextBox 9" id="9"/>
          <p:cNvSpPr txBox="true"/>
          <p:nvPr/>
        </p:nvSpPr>
        <p:spPr>
          <a:xfrm rot="0">
            <a:off x="2998672" y="1939484"/>
            <a:ext cx="12290656" cy="775927"/>
          </a:xfrm>
          <a:prstGeom prst="rect">
            <a:avLst/>
          </a:prstGeom>
        </p:spPr>
        <p:txBody>
          <a:bodyPr anchor="t" rtlCol="false" tIns="0" lIns="0" bIns="0" rIns="0">
            <a:spAutoFit/>
          </a:bodyPr>
          <a:lstStyle/>
          <a:p>
            <a:pPr algn="ctr">
              <a:lnSpc>
                <a:spcPts val="5940"/>
              </a:lnSpc>
            </a:pPr>
            <a:r>
              <a:rPr lang="en-US" b="true" sz="5604">
                <a:solidFill>
                  <a:srgbClr val="8EBFF5"/>
                </a:solidFill>
                <a:latin typeface="Anantason UltraExpanded Bold"/>
                <a:ea typeface="Anantason UltraExpanded Bold"/>
                <a:cs typeface="Anantason UltraExpanded Bold"/>
                <a:sym typeface="Anantason UltraExpanded Bold"/>
              </a:rPr>
              <a:t>CARACTERÍSTICAS CLAVE</a:t>
            </a:r>
          </a:p>
        </p:txBody>
      </p:sp>
      <p:sp>
        <p:nvSpPr>
          <p:cNvPr name="TextBox 10" id="10"/>
          <p:cNvSpPr txBox="true"/>
          <p:nvPr/>
        </p:nvSpPr>
        <p:spPr>
          <a:xfrm rot="0">
            <a:off x="2719474" y="3417954"/>
            <a:ext cx="1285081" cy="831862"/>
          </a:xfrm>
          <a:prstGeom prst="rect">
            <a:avLst/>
          </a:prstGeom>
        </p:spPr>
        <p:txBody>
          <a:bodyPr anchor="t" rtlCol="false" tIns="0" lIns="0" bIns="0" rIns="0">
            <a:spAutoFit/>
          </a:bodyPr>
          <a:lstStyle/>
          <a:p>
            <a:pPr algn="ctr">
              <a:lnSpc>
                <a:spcPts val="6910"/>
              </a:lnSpc>
            </a:pPr>
            <a:r>
              <a:rPr lang="en-US" sz="4936">
                <a:solidFill>
                  <a:srgbClr val="8EBFF5"/>
                </a:solidFill>
                <a:latin typeface="Anantason UltraExpanded"/>
                <a:ea typeface="Anantason UltraExpanded"/>
                <a:cs typeface="Anantason UltraExpanded"/>
                <a:sym typeface="Anantason UltraExpanded"/>
              </a:rPr>
              <a:t>1</a:t>
            </a:r>
          </a:p>
        </p:txBody>
      </p:sp>
      <p:sp>
        <p:nvSpPr>
          <p:cNvPr name="TextBox 11" id="11"/>
          <p:cNvSpPr txBox="true"/>
          <p:nvPr/>
        </p:nvSpPr>
        <p:spPr>
          <a:xfrm rot="0">
            <a:off x="1783448" y="5153025"/>
            <a:ext cx="3162938" cy="1399933"/>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los agentes deliberativos operan con objetivos o metas específicas en mente. Razonan sobre las mejores acciones a tomar para alcanzar esos objetivos.</a:t>
            </a:r>
          </a:p>
          <a:p>
            <a:pPr algn="just">
              <a:lnSpc>
                <a:spcPts val="1597"/>
              </a:lnSpc>
            </a:pPr>
          </a:p>
        </p:txBody>
      </p:sp>
      <p:sp>
        <p:nvSpPr>
          <p:cNvPr name="TextBox 12" id="12"/>
          <p:cNvSpPr txBox="true"/>
          <p:nvPr/>
        </p:nvSpPr>
        <p:spPr>
          <a:xfrm rot="0">
            <a:off x="6523490" y="3417954"/>
            <a:ext cx="1285081" cy="831862"/>
          </a:xfrm>
          <a:prstGeom prst="rect">
            <a:avLst/>
          </a:prstGeom>
        </p:spPr>
        <p:txBody>
          <a:bodyPr anchor="t" rtlCol="false" tIns="0" lIns="0" bIns="0" rIns="0">
            <a:spAutoFit/>
          </a:bodyPr>
          <a:lstStyle/>
          <a:p>
            <a:pPr algn="ctr">
              <a:lnSpc>
                <a:spcPts val="6910"/>
              </a:lnSpc>
            </a:pPr>
            <a:r>
              <a:rPr lang="en-US" sz="4936">
                <a:solidFill>
                  <a:srgbClr val="8EBFF5"/>
                </a:solidFill>
                <a:latin typeface="Anantason UltraExpanded"/>
                <a:ea typeface="Anantason UltraExpanded"/>
                <a:cs typeface="Anantason UltraExpanded"/>
                <a:sym typeface="Anantason UltraExpanded"/>
              </a:rPr>
              <a:t>2</a:t>
            </a:r>
          </a:p>
        </p:txBody>
      </p:sp>
      <p:sp>
        <p:nvSpPr>
          <p:cNvPr name="TextBox 13" id="13"/>
          <p:cNvSpPr txBox="true"/>
          <p:nvPr/>
        </p:nvSpPr>
        <p:spPr>
          <a:xfrm rot="0">
            <a:off x="5584562" y="5153025"/>
            <a:ext cx="3162938" cy="1800115"/>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Estos agentes utilizan algoritmos de planificación para evaluar diferentes cursos de acción y seleccionar el más adecuado. Consideran las consecuencias futuras de sus acciones y toman decisiones que optimizan su desempeño en el tiempo.</a:t>
            </a:r>
          </a:p>
          <a:p>
            <a:pPr algn="just">
              <a:lnSpc>
                <a:spcPts val="1597"/>
              </a:lnSpc>
            </a:pPr>
          </a:p>
        </p:txBody>
      </p:sp>
      <p:sp>
        <p:nvSpPr>
          <p:cNvPr name="TextBox 14" id="14"/>
          <p:cNvSpPr txBox="true"/>
          <p:nvPr/>
        </p:nvSpPr>
        <p:spPr>
          <a:xfrm rot="0">
            <a:off x="10324604" y="3417954"/>
            <a:ext cx="1285081" cy="831862"/>
          </a:xfrm>
          <a:prstGeom prst="rect">
            <a:avLst/>
          </a:prstGeom>
        </p:spPr>
        <p:txBody>
          <a:bodyPr anchor="t" rtlCol="false" tIns="0" lIns="0" bIns="0" rIns="0">
            <a:spAutoFit/>
          </a:bodyPr>
          <a:lstStyle/>
          <a:p>
            <a:pPr algn="ctr">
              <a:lnSpc>
                <a:spcPts val="6910"/>
              </a:lnSpc>
            </a:pPr>
            <a:r>
              <a:rPr lang="en-US" sz="4936">
                <a:solidFill>
                  <a:srgbClr val="8EBFF5"/>
                </a:solidFill>
                <a:latin typeface="Anantason UltraExpanded"/>
                <a:ea typeface="Anantason UltraExpanded"/>
                <a:cs typeface="Anantason UltraExpanded"/>
                <a:sym typeface="Anantason UltraExpanded"/>
              </a:rPr>
              <a:t>3</a:t>
            </a:r>
          </a:p>
        </p:txBody>
      </p:sp>
      <p:sp>
        <p:nvSpPr>
          <p:cNvPr name="TextBox 15" id="15"/>
          <p:cNvSpPr txBox="true"/>
          <p:nvPr/>
        </p:nvSpPr>
        <p:spPr>
          <a:xfrm rot="0">
            <a:off x="9385675" y="5153025"/>
            <a:ext cx="3162938" cy="1800115"/>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Los agentes deliberativos mantienen modelos internos de su entorno, que utilizan para simular y predecir los resultados de diferentes acciones. Puede incluir conocimiento sobre el mundo, otros agentes y las propias capacidades del agente.</a:t>
            </a:r>
          </a:p>
          <a:p>
            <a:pPr algn="just">
              <a:lnSpc>
                <a:spcPts val="1597"/>
              </a:lnSpc>
            </a:pPr>
          </a:p>
        </p:txBody>
      </p:sp>
      <p:sp>
        <p:nvSpPr>
          <p:cNvPr name="TextBox 16" id="16"/>
          <p:cNvSpPr txBox="true"/>
          <p:nvPr/>
        </p:nvSpPr>
        <p:spPr>
          <a:xfrm rot="0">
            <a:off x="14125717" y="3417954"/>
            <a:ext cx="1285081" cy="831862"/>
          </a:xfrm>
          <a:prstGeom prst="rect">
            <a:avLst/>
          </a:prstGeom>
        </p:spPr>
        <p:txBody>
          <a:bodyPr anchor="t" rtlCol="false" tIns="0" lIns="0" bIns="0" rIns="0">
            <a:spAutoFit/>
          </a:bodyPr>
          <a:lstStyle/>
          <a:p>
            <a:pPr algn="ctr">
              <a:lnSpc>
                <a:spcPts val="6910"/>
              </a:lnSpc>
            </a:pPr>
            <a:r>
              <a:rPr lang="en-US" sz="4936">
                <a:solidFill>
                  <a:srgbClr val="8EBFF5"/>
                </a:solidFill>
                <a:latin typeface="Anantason UltraExpanded"/>
                <a:ea typeface="Anantason UltraExpanded"/>
                <a:cs typeface="Anantason UltraExpanded"/>
                <a:sym typeface="Anantason UltraExpanded"/>
              </a:rPr>
              <a:t>4</a:t>
            </a:r>
          </a:p>
        </p:txBody>
      </p:sp>
      <p:sp>
        <p:nvSpPr>
          <p:cNvPr name="TextBox 17" id="17"/>
          <p:cNvSpPr txBox="true"/>
          <p:nvPr/>
        </p:nvSpPr>
        <p:spPr>
          <a:xfrm rot="0">
            <a:off x="13186788" y="5153025"/>
            <a:ext cx="3162938" cy="1600024"/>
          </a:xfrm>
          <a:prstGeom prst="rect">
            <a:avLst/>
          </a:prstGeom>
        </p:spPr>
        <p:txBody>
          <a:bodyPr anchor="t" rtlCol="false" tIns="0" lIns="0" bIns="0" rIns="0">
            <a:spAutoFit/>
          </a:bodyPr>
          <a:lstStyle/>
          <a:p>
            <a:pPr algn="just" marL="0" indent="0" lvl="0">
              <a:lnSpc>
                <a:spcPts val="1597"/>
              </a:lnSpc>
              <a:spcBef>
                <a:spcPct val="0"/>
              </a:spcBef>
            </a:pPr>
            <a:r>
              <a:rPr lang="en-US" sz="1388" strike="noStrike" u="none">
                <a:solidFill>
                  <a:srgbClr val="000000"/>
                </a:solidFill>
                <a:latin typeface="Anantason UltraExpanded"/>
                <a:ea typeface="Anantason UltraExpanded"/>
                <a:cs typeface="Anantason UltraExpanded"/>
                <a:sym typeface="Anantason UltraExpanded"/>
              </a:rPr>
              <a:t>Muchos</a:t>
            </a:r>
            <a:r>
              <a:rPr lang="en-US" sz="1388" strike="noStrike" u="none">
                <a:solidFill>
                  <a:srgbClr val="FFFFFF"/>
                </a:solidFill>
                <a:latin typeface="Anantason UltraExpanded"/>
                <a:ea typeface="Anantason UltraExpanded"/>
                <a:cs typeface="Anantason UltraExpanded"/>
                <a:sym typeface="Anantason UltraExpanded"/>
              </a:rPr>
              <a:t> agentes deliberativos </a:t>
            </a:r>
            <a:r>
              <a:rPr lang="en-US" sz="1388" strike="noStrike" u="none">
                <a:solidFill>
                  <a:srgbClr val="000000"/>
                </a:solidFill>
                <a:latin typeface="Anantason UltraExpanded"/>
                <a:ea typeface="Anantason UltraExpanded"/>
                <a:cs typeface="Anantason UltraExpanded"/>
                <a:sym typeface="Anantason UltraExpanded"/>
              </a:rPr>
              <a:t>son capaces</a:t>
            </a:r>
            <a:r>
              <a:rPr lang="en-US" sz="1388" strike="noStrike" u="none">
                <a:solidFill>
                  <a:srgbClr val="FFFFFF"/>
                </a:solidFill>
                <a:latin typeface="Anantason UltraExpanded"/>
                <a:ea typeface="Anantason UltraExpanded"/>
                <a:cs typeface="Anantason UltraExpanded"/>
                <a:sym typeface="Anantason UltraExpanded"/>
              </a:rPr>
              <a:t> de aprender de sus </a:t>
            </a:r>
            <a:r>
              <a:rPr lang="en-US" sz="1388" strike="noStrike" u="none">
                <a:solidFill>
                  <a:srgbClr val="000000"/>
                </a:solidFill>
                <a:latin typeface="Anantason UltraExpanded"/>
                <a:ea typeface="Anantason UltraExpanded"/>
                <a:cs typeface="Anantason UltraExpanded"/>
                <a:sym typeface="Anantason UltraExpanded"/>
              </a:rPr>
              <a:t>experiencias</a:t>
            </a:r>
            <a:r>
              <a:rPr lang="en-US" sz="1388" strike="noStrike" u="none">
                <a:solidFill>
                  <a:srgbClr val="FFFFFF"/>
                </a:solidFill>
                <a:latin typeface="Anantason UltraExpanded"/>
                <a:ea typeface="Anantason UltraExpanded"/>
                <a:cs typeface="Anantason UltraExpanded"/>
                <a:sym typeface="Anantason UltraExpanded"/>
              </a:rPr>
              <a:t> y adaptar sus </a:t>
            </a:r>
            <a:r>
              <a:rPr lang="en-US" sz="1388" strike="noStrike" u="none">
                <a:solidFill>
                  <a:srgbClr val="000000"/>
                </a:solidFill>
                <a:latin typeface="Anantason UltraExpanded"/>
                <a:ea typeface="Anantason UltraExpanded"/>
                <a:cs typeface="Anantason UltraExpanded"/>
                <a:sym typeface="Anantason UltraExpanded"/>
              </a:rPr>
              <a:t>estrategias en</a:t>
            </a:r>
            <a:r>
              <a:rPr lang="en-US" sz="1388" strike="noStrike" u="none">
                <a:solidFill>
                  <a:srgbClr val="FFFFFF"/>
                </a:solidFill>
                <a:latin typeface="Anantason UltraExpanded"/>
                <a:ea typeface="Anantason UltraExpanded"/>
                <a:cs typeface="Anantason UltraExpanded"/>
                <a:sym typeface="Anantason UltraExpanded"/>
              </a:rPr>
              <a:t> función de nueva </a:t>
            </a:r>
            <a:r>
              <a:rPr lang="en-US" sz="1388" strike="noStrike" u="none">
                <a:solidFill>
                  <a:srgbClr val="000000"/>
                </a:solidFill>
                <a:latin typeface="Anantason UltraExpanded"/>
                <a:ea typeface="Anantason UltraExpanded"/>
                <a:cs typeface="Anantason UltraExpanded"/>
                <a:sym typeface="Anantason UltraExpanded"/>
              </a:rPr>
              <a:t>información. </a:t>
            </a:r>
            <a:r>
              <a:rPr lang="en-US" sz="1388" strike="noStrike" u="none">
                <a:solidFill>
                  <a:srgbClr val="FFFFFF"/>
                </a:solidFill>
                <a:latin typeface="Anantason UltraExpanded"/>
                <a:ea typeface="Anantason UltraExpanded"/>
                <a:cs typeface="Anantason UltraExpanded"/>
                <a:sym typeface="Anantason UltraExpanded"/>
              </a:rPr>
              <a:t>Este aprendizaje </a:t>
            </a:r>
            <a:r>
              <a:rPr lang="en-US" sz="1388" strike="noStrike" u="none">
                <a:solidFill>
                  <a:srgbClr val="000000"/>
                </a:solidFill>
                <a:latin typeface="Anantason UltraExpanded"/>
                <a:ea typeface="Anantason UltraExpanded"/>
                <a:cs typeface="Anantason UltraExpanded"/>
                <a:sym typeface="Anantason UltraExpanded"/>
              </a:rPr>
              <a:t>puede mejorar</a:t>
            </a:r>
            <a:r>
              <a:rPr lang="en-US" sz="1388" strike="noStrike" u="none">
                <a:solidFill>
                  <a:srgbClr val="FFFFFF"/>
                </a:solidFill>
                <a:latin typeface="Anantason UltraExpanded"/>
                <a:ea typeface="Anantason UltraExpanded"/>
                <a:cs typeface="Anantason UltraExpanded"/>
                <a:sym typeface="Anantason UltraExpanded"/>
              </a:rPr>
              <a:t> su toma de </a:t>
            </a:r>
            <a:r>
              <a:rPr lang="en-US" sz="1388" strike="noStrike" u="none">
                <a:solidFill>
                  <a:srgbClr val="000000"/>
                </a:solidFill>
                <a:latin typeface="Anantason UltraExpanded"/>
                <a:ea typeface="Anantason UltraExpanded"/>
                <a:cs typeface="Anantason UltraExpanded"/>
                <a:sym typeface="Anantason UltraExpanded"/>
              </a:rPr>
              <a:t>decisiones co</a:t>
            </a:r>
            <a:r>
              <a:rPr lang="en-US" sz="1388" strike="noStrike" u="none">
                <a:solidFill>
                  <a:srgbClr val="FFFFFF"/>
                </a:solidFill>
                <a:latin typeface="Anantason UltraExpanded"/>
                <a:ea typeface="Anantason UltraExpanded"/>
                <a:cs typeface="Anantason UltraExpanded"/>
                <a:sym typeface="Anantason UltraExpanded"/>
              </a:rPr>
              <a:t>n el tiempo.</a:t>
            </a:r>
          </a:p>
          <a:p>
            <a:pPr algn="just" marL="0" indent="0" lvl="0">
              <a:lnSpc>
                <a:spcPts val="1597"/>
              </a:lnSpc>
              <a:spcBef>
                <a:spcPct val="0"/>
              </a:spcBef>
            </a:pPr>
          </a:p>
        </p:txBody>
      </p:sp>
      <p:sp>
        <p:nvSpPr>
          <p:cNvPr name="TextBox 18" id="18"/>
          <p:cNvSpPr txBox="true"/>
          <p:nvPr/>
        </p:nvSpPr>
        <p:spPr>
          <a:xfrm rot="0">
            <a:off x="1333782" y="4755976"/>
            <a:ext cx="4056465" cy="199386"/>
          </a:xfrm>
          <a:prstGeom prst="rect">
            <a:avLst/>
          </a:prstGeom>
        </p:spPr>
        <p:txBody>
          <a:bodyPr anchor="t" rtlCol="false" tIns="0" lIns="0" bIns="0" rIns="0">
            <a:spAutoFit/>
          </a:bodyPr>
          <a:lstStyle/>
          <a:p>
            <a:pPr algn="just">
              <a:lnSpc>
                <a:spcPts val="1597"/>
              </a:lnSpc>
            </a:pPr>
            <a:r>
              <a:rPr lang="en-US" sz="1388" b="true">
                <a:solidFill>
                  <a:srgbClr val="FFFFFF"/>
                </a:solidFill>
                <a:latin typeface="Anantason UltraExpanded Bold"/>
                <a:ea typeface="Anantason UltraExpanded Bold"/>
                <a:cs typeface="Anantason UltraExpanded Bold"/>
                <a:sym typeface="Anantason UltraExpanded Bold"/>
              </a:rPr>
              <a:t>Comportamiento orientado a objetivos</a:t>
            </a:r>
          </a:p>
        </p:txBody>
      </p:sp>
      <p:sp>
        <p:nvSpPr>
          <p:cNvPr name="TextBox 19" id="19"/>
          <p:cNvSpPr txBox="true"/>
          <p:nvPr/>
        </p:nvSpPr>
        <p:spPr>
          <a:xfrm rot="0">
            <a:off x="5584562" y="4755976"/>
            <a:ext cx="3404087" cy="199386"/>
          </a:xfrm>
          <a:prstGeom prst="rect">
            <a:avLst/>
          </a:prstGeom>
        </p:spPr>
        <p:txBody>
          <a:bodyPr anchor="t" rtlCol="false" tIns="0" lIns="0" bIns="0" rIns="0">
            <a:spAutoFit/>
          </a:bodyPr>
          <a:lstStyle/>
          <a:p>
            <a:pPr algn="just">
              <a:lnSpc>
                <a:spcPts val="1597"/>
              </a:lnSpc>
            </a:pPr>
            <a:r>
              <a:rPr lang="en-US" sz="1388" b="true">
                <a:solidFill>
                  <a:srgbClr val="FFFFFF"/>
                </a:solidFill>
                <a:latin typeface="Anantason UltraExpanded Bold"/>
                <a:ea typeface="Anantason UltraExpanded Bold"/>
                <a:cs typeface="Anantason UltraExpanded Bold"/>
                <a:sym typeface="Anantason UltraExpanded Bold"/>
              </a:rPr>
              <a:t>Planificación y razonamiento</a:t>
            </a:r>
          </a:p>
        </p:txBody>
      </p:sp>
      <p:sp>
        <p:nvSpPr>
          <p:cNvPr name="TextBox 20" id="20"/>
          <p:cNvSpPr txBox="true"/>
          <p:nvPr/>
        </p:nvSpPr>
        <p:spPr>
          <a:xfrm rot="0">
            <a:off x="10041238" y="4755976"/>
            <a:ext cx="1851813" cy="199386"/>
          </a:xfrm>
          <a:prstGeom prst="rect">
            <a:avLst/>
          </a:prstGeom>
        </p:spPr>
        <p:txBody>
          <a:bodyPr anchor="t" rtlCol="false" tIns="0" lIns="0" bIns="0" rIns="0">
            <a:spAutoFit/>
          </a:bodyPr>
          <a:lstStyle/>
          <a:p>
            <a:pPr algn="just">
              <a:lnSpc>
                <a:spcPts val="1597"/>
              </a:lnSpc>
            </a:pPr>
            <a:r>
              <a:rPr lang="en-US" sz="1388" b="true">
                <a:solidFill>
                  <a:srgbClr val="FFFFFF"/>
                </a:solidFill>
                <a:latin typeface="Anantason UltraExpanded Bold"/>
                <a:ea typeface="Anantason UltraExpanded Bold"/>
                <a:cs typeface="Anantason UltraExpanded Bold"/>
                <a:sym typeface="Anantason UltraExpanded Bold"/>
              </a:rPr>
              <a:t>Modelos internos</a:t>
            </a:r>
          </a:p>
        </p:txBody>
      </p:sp>
      <p:sp>
        <p:nvSpPr>
          <p:cNvPr name="TextBox 21" id="21"/>
          <p:cNvSpPr txBox="true"/>
          <p:nvPr/>
        </p:nvSpPr>
        <p:spPr>
          <a:xfrm rot="0">
            <a:off x="13355026" y="4755976"/>
            <a:ext cx="2826463" cy="199386"/>
          </a:xfrm>
          <a:prstGeom prst="rect">
            <a:avLst/>
          </a:prstGeom>
        </p:spPr>
        <p:txBody>
          <a:bodyPr anchor="t" rtlCol="false" tIns="0" lIns="0" bIns="0" rIns="0">
            <a:spAutoFit/>
          </a:bodyPr>
          <a:lstStyle/>
          <a:p>
            <a:pPr algn="just">
              <a:lnSpc>
                <a:spcPts val="1597"/>
              </a:lnSpc>
            </a:pPr>
            <a:r>
              <a:rPr lang="en-US" sz="1388" b="true">
                <a:solidFill>
                  <a:srgbClr val="FFFFFF"/>
                </a:solidFill>
                <a:latin typeface="Anantason UltraExpanded Bold"/>
                <a:ea typeface="Anantason UltraExpanded Bold"/>
                <a:cs typeface="Anantason UltraExpanded Bold"/>
                <a:sym typeface="Anantason UltraExpanded Bold"/>
              </a:rPr>
              <a:t>Aprendizaje y adaptación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grpSp>
        <p:nvGrpSpPr>
          <p:cNvPr name="Group 4" id="4"/>
          <p:cNvGrpSpPr/>
          <p:nvPr/>
        </p:nvGrpSpPr>
        <p:grpSpPr>
          <a:xfrm rot="0">
            <a:off x="1882225" y="3248580"/>
            <a:ext cx="4577413" cy="4981310"/>
            <a:chOff x="0" y="0"/>
            <a:chExt cx="1205574" cy="1311950"/>
          </a:xfrm>
        </p:grpSpPr>
        <p:sp>
          <p:nvSpPr>
            <p:cNvPr name="Freeform 5" id="5"/>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6" id="6"/>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855294" y="3248580"/>
            <a:ext cx="4577413" cy="4981310"/>
            <a:chOff x="0" y="0"/>
            <a:chExt cx="1205574" cy="1311950"/>
          </a:xfrm>
        </p:grpSpPr>
        <p:sp>
          <p:nvSpPr>
            <p:cNvPr name="Freeform 8" id="8"/>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9" id="9"/>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1828363" y="3248580"/>
            <a:ext cx="4577413" cy="4981310"/>
            <a:chOff x="0" y="0"/>
            <a:chExt cx="1205574" cy="1311950"/>
          </a:xfrm>
        </p:grpSpPr>
        <p:sp>
          <p:nvSpPr>
            <p:cNvPr name="Freeform 11" id="11"/>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12" id="12"/>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3579371" y="-295844"/>
            <a:ext cx="10686938" cy="10774112"/>
          </a:xfrm>
          <a:custGeom>
            <a:avLst/>
            <a:gdLst/>
            <a:ahLst/>
            <a:cxnLst/>
            <a:rect r="r" b="b" t="t" l="l"/>
            <a:pathLst>
              <a:path h="10774112" w="10686938">
                <a:moveTo>
                  <a:pt x="0" y="0"/>
                </a:moveTo>
                <a:lnTo>
                  <a:pt x="10686938" y="0"/>
                </a:lnTo>
                <a:lnTo>
                  <a:pt x="10686938" y="10774112"/>
                </a:lnTo>
                <a:lnTo>
                  <a:pt x="0" y="10774112"/>
                </a:lnTo>
                <a:lnTo>
                  <a:pt x="0" y="0"/>
                </a:lnTo>
                <a:close/>
              </a:path>
            </a:pathLst>
          </a:custGeom>
          <a:blipFill>
            <a:blip r:embed="rId4"/>
            <a:stretch>
              <a:fillRect l="-407" t="0" r="-407" b="0"/>
            </a:stretch>
          </a:blipFill>
        </p:spPr>
      </p:sp>
      <p:sp>
        <p:nvSpPr>
          <p:cNvPr name="TextBox 14" id="14"/>
          <p:cNvSpPr txBox="true"/>
          <p:nvPr/>
        </p:nvSpPr>
        <p:spPr>
          <a:xfrm rot="0">
            <a:off x="477833" y="2142834"/>
            <a:ext cx="17332335" cy="885317"/>
          </a:xfrm>
          <a:prstGeom prst="rect">
            <a:avLst/>
          </a:prstGeom>
        </p:spPr>
        <p:txBody>
          <a:bodyPr anchor="t" rtlCol="false" tIns="0" lIns="0" bIns="0" rIns="0">
            <a:spAutoFit/>
          </a:bodyPr>
          <a:lstStyle/>
          <a:p>
            <a:pPr algn="ctr">
              <a:lnSpc>
                <a:spcPts val="6783"/>
              </a:lnSpc>
            </a:pPr>
            <a:r>
              <a:rPr lang="en-US" b="true" sz="6399">
                <a:solidFill>
                  <a:srgbClr val="8EBFF5"/>
                </a:solidFill>
                <a:latin typeface="Anantason UltraExpanded Bold"/>
                <a:ea typeface="Anantason UltraExpanded Bold"/>
                <a:cs typeface="Anantason UltraExpanded Bold"/>
                <a:sym typeface="Anantason UltraExpanded Bold"/>
              </a:rPr>
              <a:t>PRINCIPIOS</a:t>
            </a:r>
          </a:p>
        </p:txBody>
      </p:sp>
      <p:sp>
        <p:nvSpPr>
          <p:cNvPr name="TextBox 15" id="15"/>
          <p:cNvSpPr txBox="true"/>
          <p:nvPr/>
        </p:nvSpPr>
        <p:spPr>
          <a:xfrm rot="0">
            <a:off x="2268168" y="4596099"/>
            <a:ext cx="3805525" cy="1199842"/>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 Los agentes deliberativos siguen un ciclo más complejo que los agentes reactivos. Perciben el entorno, actualizan su estado interno, deliberan (planifican y razonan) y luego actúan.</a:t>
            </a:r>
          </a:p>
          <a:p>
            <a:pPr algn="just">
              <a:lnSpc>
                <a:spcPts val="1597"/>
              </a:lnSpc>
            </a:pPr>
          </a:p>
        </p:txBody>
      </p:sp>
      <p:sp>
        <p:nvSpPr>
          <p:cNvPr name="TextBox 16" id="16"/>
          <p:cNvSpPr txBox="true"/>
          <p:nvPr/>
        </p:nvSpPr>
        <p:spPr>
          <a:xfrm rot="0">
            <a:off x="2134498" y="3892227"/>
            <a:ext cx="4072866" cy="633138"/>
          </a:xfrm>
          <a:prstGeom prst="rect">
            <a:avLst/>
          </a:prstGeom>
        </p:spPr>
        <p:txBody>
          <a:bodyPr anchor="t" rtlCol="false" tIns="0" lIns="0" bIns="0" rIns="0">
            <a:spAutoFit/>
          </a:bodyPr>
          <a:lstStyle/>
          <a:p>
            <a:pPr algn="ctr">
              <a:lnSpc>
                <a:spcPts val="2537"/>
              </a:lnSpc>
            </a:pPr>
            <a:r>
              <a:rPr lang="en-US" b="true" sz="2206">
                <a:solidFill>
                  <a:srgbClr val="FFFFFF"/>
                </a:solidFill>
                <a:latin typeface="Anantason UltraExpanded Bold"/>
                <a:ea typeface="Anantason UltraExpanded Bold"/>
                <a:cs typeface="Anantason UltraExpanded Bold"/>
                <a:sym typeface="Anantason UltraExpanded Bold"/>
              </a:rPr>
              <a:t>CICLO PERCEPCIÓN-DECISIÓN-ACCIÓ</a:t>
            </a:r>
          </a:p>
        </p:txBody>
      </p:sp>
      <p:sp>
        <p:nvSpPr>
          <p:cNvPr name="TextBox 17" id="17"/>
          <p:cNvSpPr txBox="true"/>
          <p:nvPr/>
        </p:nvSpPr>
        <p:spPr>
          <a:xfrm rot="0">
            <a:off x="7241237" y="4596099"/>
            <a:ext cx="3805525" cy="1600024"/>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a menudo, los agentes deliberativos utilizan estructuras de control jerárquicas en las que los objetivos de alto nivel se dividen en subobjetivos y acciones. Esto ayuda a gestionar la complejidad y permite un comportamiento más sofisticado.</a:t>
            </a:r>
          </a:p>
          <a:p>
            <a:pPr algn="just">
              <a:lnSpc>
                <a:spcPts val="1597"/>
              </a:lnSpc>
            </a:pPr>
          </a:p>
        </p:txBody>
      </p:sp>
      <p:sp>
        <p:nvSpPr>
          <p:cNvPr name="TextBox 18" id="18"/>
          <p:cNvSpPr txBox="true"/>
          <p:nvPr/>
        </p:nvSpPr>
        <p:spPr>
          <a:xfrm rot="0">
            <a:off x="7107567" y="3892227"/>
            <a:ext cx="4072866" cy="318813"/>
          </a:xfrm>
          <a:prstGeom prst="rect">
            <a:avLst/>
          </a:prstGeom>
        </p:spPr>
        <p:txBody>
          <a:bodyPr anchor="t" rtlCol="false" tIns="0" lIns="0" bIns="0" rIns="0">
            <a:spAutoFit/>
          </a:bodyPr>
          <a:lstStyle/>
          <a:p>
            <a:pPr algn="ctr">
              <a:lnSpc>
                <a:spcPts val="2537"/>
              </a:lnSpc>
            </a:pPr>
            <a:r>
              <a:rPr lang="en-US" b="true" sz="2206">
                <a:solidFill>
                  <a:srgbClr val="FFFFFF"/>
                </a:solidFill>
                <a:latin typeface="Anantason UltraExpanded Bold"/>
                <a:ea typeface="Anantason UltraExpanded Bold"/>
                <a:cs typeface="Anantason UltraExpanded Bold"/>
                <a:sym typeface="Anantason UltraExpanded Bold"/>
              </a:rPr>
              <a:t>CONTROL JERÁRQUICO</a:t>
            </a:r>
          </a:p>
        </p:txBody>
      </p:sp>
      <p:sp>
        <p:nvSpPr>
          <p:cNvPr name="TextBox 19" id="19"/>
          <p:cNvSpPr txBox="true"/>
          <p:nvPr/>
        </p:nvSpPr>
        <p:spPr>
          <a:xfrm rot="0">
            <a:off x="12214306" y="4596099"/>
            <a:ext cx="3805525" cy="999750"/>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Los agentes deliberativos emplean con frecuencia técnicas de búsqueda y optimización para explorar posibles secuencias de acciones y elegir el mejor camino para lograr sus objetivos.</a:t>
            </a:r>
          </a:p>
        </p:txBody>
      </p:sp>
      <p:sp>
        <p:nvSpPr>
          <p:cNvPr name="TextBox 20" id="20"/>
          <p:cNvSpPr txBox="true"/>
          <p:nvPr/>
        </p:nvSpPr>
        <p:spPr>
          <a:xfrm rot="0">
            <a:off x="12080636" y="3892227"/>
            <a:ext cx="4072866" cy="633138"/>
          </a:xfrm>
          <a:prstGeom prst="rect">
            <a:avLst/>
          </a:prstGeom>
        </p:spPr>
        <p:txBody>
          <a:bodyPr anchor="t" rtlCol="false" tIns="0" lIns="0" bIns="0" rIns="0">
            <a:spAutoFit/>
          </a:bodyPr>
          <a:lstStyle/>
          <a:p>
            <a:pPr algn="ctr">
              <a:lnSpc>
                <a:spcPts val="2537"/>
              </a:lnSpc>
            </a:pPr>
            <a:r>
              <a:rPr lang="en-US" b="true" sz="2206">
                <a:solidFill>
                  <a:srgbClr val="FFFFFF"/>
                </a:solidFill>
                <a:latin typeface="Anantason UltraExpanded Bold"/>
                <a:ea typeface="Anantason UltraExpanded Bold"/>
                <a:cs typeface="Anantason UltraExpanded Bold"/>
                <a:sym typeface="Anantason UltraExpanded Bold"/>
              </a:rPr>
              <a:t>BÚSQUEDA Y OPTIMIZACIÓN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false" flipV="false" rot="0">
            <a:off x="9631113" y="3547766"/>
            <a:ext cx="9670423" cy="3831905"/>
          </a:xfrm>
          <a:custGeom>
            <a:avLst/>
            <a:gdLst/>
            <a:ahLst/>
            <a:cxnLst/>
            <a:rect r="r" b="b" t="t" l="l"/>
            <a:pathLst>
              <a:path h="3831905" w="9670423">
                <a:moveTo>
                  <a:pt x="0" y="0"/>
                </a:moveTo>
                <a:lnTo>
                  <a:pt x="9670423" y="0"/>
                </a:lnTo>
                <a:lnTo>
                  <a:pt x="9670423" y="3831905"/>
                </a:lnTo>
                <a:lnTo>
                  <a:pt x="0" y="3831905"/>
                </a:lnTo>
                <a:lnTo>
                  <a:pt x="0" y="0"/>
                </a:lnTo>
                <a:close/>
              </a:path>
            </a:pathLst>
          </a:custGeom>
          <a:blipFill>
            <a:blip r:embed="rId4"/>
            <a:stretch>
              <a:fillRect l="0" t="0" r="0" b="0"/>
            </a:stretch>
          </a:blipFill>
        </p:spPr>
      </p:sp>
      <p:sp>
        <p:nvSpPr>
          <p:cNvPr name="Freeform 5" id="5"/>
          <p:cNvSpPr/>
          <p:nvPr/>
        </p:nvSpPr>
        <p:spPr>
          <a:xfrm flipH="false" flipV="false" rot="0">
            <a:off x="11446331" y="-327487"/>
            <a:ext cx="3554876" cy="3554876"/>
          </a:xfrm>
          <a:custGeom>
            <a:avLst/>
            <a:gdLst/>
            <a:ahLst/>
            <a:cxnLst/>
            <a:rect r="r" b="b" t="t" l="l"/>
            <a:pathLst>
              <a:path h="3554876" w="3554876">
                <a:moveTo>
                  <a:pt x="0" y="0"/>
                </a:moveTo>
                <a:lnTo>
                  <a:pt x="3554876" y="0"/>
                </a:lnTo>
                <a:lnTo>
                  <a:pt x="3554876" y="3554876"/>
                </a:lnTo>
                <a:lnTo>
                  <a:pt x="0" y="355487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978596" y="2709874"/>
            <a:ext cx="8121669" cy="517514"/>
          </a:xfrm>
          <a:prstGeom prst="rect">
            <a:avLst/>
          </a:prstGeom>
        </p:spPr>
        <p:txBody>
          <a:bodyPr anchor="t" rtlCol="false" tIns="0" lIns="0" bIns="0" rIns="0">
            <a:spAutoFit/>
          </a:bodyPr>
          <a:lstStyle/>
          <a:p>
            <a:pPr algn="l">
              <a:lnSpc>
                <a:spcPts val="3931"/>
              </a:lnSpc>
            </a:pPr>
            <a:r>
              <a:rPr lang="en-US" b="true" sz="3709">
                <a:solidFill>
                  <a:srgbClr val="8EBFF5"/>
                </a:solidFill>
                <a:latin typeface="Anantason UltraExpanded Bold"/>
                <a:ea typeface="Anantason UltraExpanded Bold"/>
                <a:cs typeface="Anantason UltraExpanded Bold"/>
                <a:sym typeface="Anantason UltraExpanded Bold"/>
              </a:rPr>
              <a:t>ROBÓTICA</a:t>
            </a:r>
          </a:p>
        </p:txBody>
      </p:sp>
      <p:sp>
        <p:nvSpPr>
          <p:cNvPr name="TextBox 7" id="7"/>
          <p:cNvSpPr txBox="true"/>
          <p:nvPr/>
        </p:nvSpPr>
        <p:spPr>
          <a:xfrm rot="0">
            <a:off x="1978596" y="3368132"/>
            <a:ext cx="6730025" cy="903204"/>
          </a:xfrm>
          <a:prstGeom prst="rect">
            <a:avLst/>
          </a:prstGeom>
        </p:spPr>
        <p:txBody>
          <a:bodyPr anchor="t" rtlCol="false" tIns="0" lIns="0" bIns="0" rIns="0">
            <a:spAutoFit/>
          </a:bodyPr>
          <a:lstStyle/>
          <a:p>
            <a:pPr algn="just">
              <a:lnSpc>
                <a:spcPts val="1482"/>
              </a:lnSpc>
            </a:pPr>
            <a:r>
              <a:rPr lang="en-US" sz="1288">
                <a:solidFill>
                  <a:srgbClr val="FFFFFF"/>
                </a:solidFill>
                <a:latin typeface="Anantason UltraExpanded"/>
                <a:ea typeface="Anantason UltraExpanded"/>
                <a:cs typeface="Anantason UltraExpanded"/>
                <a:sym typeface="Anantason UltraExpanded"/>
              </a:rPr>
              <a:t>Los robots avanzados utilizan la planificación deliberativa para tareas como la navegación, la manipulación y la interacción con humanos. Por ejemplo, un robot en un almacén podría planificar una ruta para recoger y entregar artículos de manera eficiente mientras evita obstáculos y otros robots.</a:t>
            </a:r>
          </a:p>
          <a:p>
            <a:pPr algn="just">
              <a:lnSpc>
                <a:spcPts val="1482"/>
              </a:lnSpc>
            </a:pPr>
          </a:p>
        </p:txBody>
      </p:sp>
      <p:sp>
        <p:nvSpPr>
          <p:cNvPr name="TextBox 8" id="8"/>
          <p:cNvSpPr txBox="true"/>
          <p:nvPr/>
        </p:nvSpPr>
        <p:spPr>
          <a:xfrm rot="0">
            <a:off x="1978596" y="4471691"/>
            <a:ext cx="8121669" cy="517514"/>
          </a:xfrm>
          <a:prstGeom prst="rect">
            <a:avLst/>
          </a:prstGeom>
        </p:spPr>
        <p:txBody>
          <a:bodyPr anchor="t" rtlCol="false" tIns="0" lIns="0" bIns="0" rIns="0">
            <a:spAutoFit/>
          </a:bodyPr>
          <a:lstStyle/>
          <a:p>
            <a:pPr algn="l">
              <a:lnSpc>
                <a:spcPts val="3931"/>
              </a:lnSpc>
            </a:pPr>
            <a:r>
              <a:rPr lang="en-US" b="true" sz="3709">
                <a:solidFill>
                  <a:srgbClr val="8EBFF5"/>
                </a:solidFill>
                <a:latin typeface="Anantason UltraExpanded Bold"/>
                <a:ea typeface="Anantason UltraExpanded Bold"/>
                <a:cs typeface="Anantason UltraExpanded Bold"/>
                <a:sym typeface="Anantason UltraExpanded Bold"/>
              </a:rPr>
              <a:t>VEHÍCULOS AUTÓNOMOS</a:t>
            </a:r>
          </a:p>
        </p:txBody>
      </p:sp>
      <p:sp>
        <p:nvSpPr>
          <p:cNvPr name="TextBox 9" id="9"/>
          <p:cNvSpPr txBox="true"/>
          <p:nvPr/>
        </p:nvSpPr>
        <p:spPr>
          <a:xfrm rot="0">
            <a:off x="1978596" y="5153025"/>
            <a:ext cx="6730025" cy="1084113"/>
          </a:xfrm>
          <a:prstGeom prst="rect">
            <a:avLst/>
          </a:prstGeom>
        </p:spPr>
        <p:txBody>
          <a:bodyPr anchor="t" rtlCol="false" tIns="0" lIns="0" bIns="0" rIns="0">
            <a:spAutoFit/>
          </a:bodyPr>
          <a:lstStyle/>
          <a:p>
            <a:pPr algn="just">
              <a:lnSpc>
                <a:spcPts val="1482"/>
              </a:lnSpc>
            </a:pPr>
            <a:r>
              <a:rPr lang="en-US" sz="1288">
                <a:solidFill>
                  <a:srgbClr val="FFFFFF"/>
                </a:solidFill>
                <a:latin typeface="Anantason UltraExpanded"/>
                <a:ea typeface="Anantason UltraExpanded"/>
                <a:cs typeface="Anantason UltraExpanded"/>
                <a:sym typeface="Anantason UltraExpanded"/>
              </a:rPr>
              <a:t>los automóviles autónomos utilizan una planificación deliberativa para navegar en entornos complejos, tomar decisiones sobre cambios de carril, ajustes de velocidad y optimización de rutas en función de datos de tráfico en tiempo real y objetivos a largo plazo, como llegar a un destino de forma segura y rápida.</a:t>
            </a:r>
          </a:p>
          <a:p>
            <a:pPr algn="just">
              <a:lnSpc>
                <a:spcPts val="1482"/>
              </a:lnSpc>
            </a:pPr>
          </a:p>
        </p:txBody>
      </p:sp>
      <p:sp>
        <p:nvSpPr>
          <p:cNvPr name="TextBox 10" id="10"/>
          <p:cNvSpPr txBox="true"/>
          <p:nvPr/>
        </p:nvSpPr>
        <p:spPr>
          <a:xfrm rot="0">
            <a:off x="1978596" y="6583511"/>
            <a:ext cx="8121669" cy="1016702"/>
          </a:xfrm>
          <a:prstGeom prst="rect">
            <a:avLst/>
          </a:prstGeom>
        </p:spPr>
        <p:txBody>
          <a:bodyPr anchor="t" rtlCol="false" tIns="0" lIns="0" bIns="0" rIns="0">
            <a:spAutoFit/>
          </a:bodyPr>
          <a:lstStyle/>
          <a:p>
            <a:pPr algn="l">
              <a:lnSpc>
                <a:spcPts val="3931"/>
              </a:lnSpc>
            </a:pPr>
            <a:r>
              <a:rPr lang="en-US" b="true" sz="3709">
                <a:solidFill>
                  <a:srgbClr val="8EBFF5"/>
                </a:solidFill>
                <a:latin typeface="Anantason UltraExpanded Bold"/>
                <a:ea typeface="Anantason UltraExpanded Bold"/>
                <a:cs typeface="Anantason UltraExpanded Bold"/>
                <a:sym typeface="Anantason UltraExpanded Bold"/>
              </a:rPr>
              <a:t>ASISTENTES PERSONALES VIRTUALES</a:t>
            </a:r>
          </a:p>
        </p:txBody>
      </p:sp>
      <p:sp>
        <p:nvSpPr>
          <p:cNvPr name="TextBox 11" id="11"/>
          <p:cNvSpPr txBox="true"/>
          <p:nvPr/>
        </p:nvSpPr>
        <p:spPr>
          <a:xfrm rot="0">
            <a:off x="1978596" y="7630953"/>
            <a:ext cx="6730025" cy="722295"/>
          </a:xfrm>
          <a:prstGeom prst="rect">
            <a:avLst/>
          </a:prstGeom>
        </p:spPr>
        <p:txBody>
          <a:bodyPr anchor="t" rtlCol="false" tIns="0" lIns="0" bIns="0" rIns="0">
            <a:spAutoFit/>
          </a:bodyPr>
          <a:lstStyle/>
          <a:p>
            <a:pPr algn="just">
              <a:lnSpc>
                <a:spcPts val="1482"/>
              </a:lnSpc>
            </a:pPr>
            <a:r>
              <a:rPr lang="en-US" sz="1288">
                <a:solidFill>
                  <a:srgbClr val="FFFFFF"/>
                </a:solidFill>
                <a:latin typeface="Anantason UltraExpanded"/>
                <a:ea typeface="Anantason UltraExpanded"/>
                <a:cs typeface="Anantason UltraExpanded"/>
                <a:sym typeface="Anantason UltraExpanded"/>
              </a:rPr>
              <a:t>asistentes como Siri, Alexa y Google Assistant utilizan procesos deliberativos para interpretar las solicitudes de los usuarios, planificar respuestas y ejecutar acciones que requieren un razonamiento de varios pasos, como programar citas o redactar correos electrónicos.</a:t>
            </a:r>
          </a:p>
        </p:txBody>
      </p:sp>
      <p:sp>
        <p:nvSpPr>
          <p:cNvPr name="TextBox 12" id="12"/>
          <p:cNvSpPr txBox="true"/>
          <p:nvPr/>
        </p:nvSpPr>
        <p:spPr>
          <a:xfrm rot="0">
            <a:off x="1978596" y="1497607"/>
            <a:ext cx="8121669" cy="1515859"/>
          </a:xfrm>
          <a:prstGeom prst="rect">
            <a:avLst/>
          </a:prstGeom>
        </p:spPr>
        <p:txBody>
          <a:bodyPr anchor="t" rtlCol="false" tIns="0" lIns="0" bIns="0" rIns="0">
            <a:spAutoFit/>
          </a:bodyPr>
          <a:lstStyle/>
          <a:p>
            <a:pPr algn="l">
              <a:lnSpc>
                <a:spcPts val="3931"/>
              </a:lnSpc>
            </a:pPr>
            <a:r>
              <a:rPr lang="en-US" sz="3709" b="true">
                <a:solidFill>
                  <a:srgbClr val="8EBFF5"/>
                </a:solidFill>
                <a:latin typeface="Anantason UltraExpanded Bold"/>
                <a:ea typeface="Anantason UltraExpanded Bold"/>
                <a:cs typeface="Anantason UltraExpanded Bold"/>
                <a:sym typeface="Anantason UltraExpanded Bold"/>
              </a:rPr>
              <a:t>EJEMPLOS DE SISTEMAS DE AGENTES DELIBERATIVOS</a:t>
            </a:r>
          </a:p>
          <a:p>
            <a:pPr algn="l">
              <a:lnSpc>
                <a:spcPts val="3931"/>
              </a:lnSpc>
            </a:pPr>
          </a:p>
        </p:txBody>
      </p:sp>
      <p:sp>
        <p:nvSpPr>
          <p:cNvPr name="Freeform 13" id="13"/>
          <p:cNvSpPr/>
          <p:nvPr/>
        </p:nvSpPr>
        <p:spPr>
          <a:xfrm flipH="false" flipV="false" rot="0">
            <a:off x="14908211" y="6907211"/>
            <a:ext cx="2351089" cy="2351089"/>
          </a:xfrm>
          <a:custGeom>
            <a:avLst/>
            <a:gdLst/>
            <a:ahLst/>
            <a:cxnLst/>
            <a:rect r="r" b="b" t="t" l="l"/>
            <a:pathLst>
              <a:path h="2351089" w="2351089">
                <a:moveTo>
                  <a:pt x="0" y="0"/>
                </a:moveTo>
                <a:lnTo>
                  <a:pt x="2351089" y="0"/>
                </a:lnTo>
                <a:lnTo>
                  <a:pt x="2351089" y="2351089"/>
                </a:lnTo>
                <a:lnTo>
                  <a:pt x="0" y="23510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9924523" y="8129114"/>
            <a:ext cx="3767785" cy="3767785"/>
          </a:xfrm>
          <a:custGeom>
            <a:avLst/>
            <a:gdLst/>
            <a:ahLst/>
            <a:cxnLst/>
            <a:rect r="r" b="b" t="t" l="l"/>
            <a:pathLst>
              <a:path h="3767785" w="3767785">
                <a:moveTo>
                  <a:pt x="0" y="0"/>
                </a:moveTo>
                <a:lnTo>
                  <a:pt x="3767785" y="0"/>
                </a:lnTo>
                <a:lnTo>
                  <a:pt x="3767785" y="3767784"/>
                </a:lnTo>
                <a:lnTo>
                  <a:pt x="0" y="37677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grpSp>
        <p:nvGrpSpPr>
          <p:cNvPr name="Group 4" id="4"/>
          <p:cNvGrpSpPr/>
          <p:nvPr/>
        </p:nvGrpSpPr>
        <p:grpSpPr>
          <a:xfrm rot="0">
            <a:off x="3918658" y="2614459"/>
            <a:ext cx="4577413" cy="4981310"/>
            <a:chOff x="0" y="0"/>
            <a:chExt cx="1205574" cy="1311950"/>
          </a:xfrm>
        </p:grpSpPr>
        <p:sp>
          <p:nvSpPr>
            <p:cNvPr name="Freeform 5" id="5"/>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6" id="6"/>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0128495" y="2614459"/>
            <a:ext cx="4577413" cy="4981310"/>
            <a:chOff x="0" y="0"/>
            <a:chExt cx="1205574" cy="1311950"/>
          </a:xfrm>
        </p:grpSpPr>
        <p:sp>
          <p:nvSpPr>
            <p:cNvPr name="Freeform 8" id="8"/>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9" id="9"/>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5114389" y="68543"/>
            <a:ext cx="6830551" cy="10245827"/>
          </a:xfrm>
          <a:custGeom>
            <a:avLst/>
            <a:gdLst/>
            <a:ahLst/>
            <a:cxnLst/>
            <a:rect r="r" b="b" t="t" l="l"/>
            <a:pathLst>
              <a:path h="10245827" w="6830551">
                <a:moveTo>
                  <a:pt x="0" y="0"/>
                </a:moveTo>
                <a:lnTo>
                  <a:pt x="6830551" y="0"/>
                </a:lnTo>
                <a:lnTo>
                  <a:pt x="6830551" y="10245827"/>
                </a:lnTo>
                <a:lnTo>
                  <a:pt x="0" y="10245827"/>
                </a:lnTo>
                <a:lnTo>
                  <a:pt x="0" y="0"/>
                </a:lnTo>
                <a:close/>
              </a:path>
            </a:pathLst>
          </a:custGeom>
          <a:blipFill>
            <a:blip r:embed="rId4"/>
            <a:stretch>
              <a:fillRect l="0" t="0" r="0" b="0"/>
            </a:stretch>
          </a:blipFill>
        </p:spPr>
      </p:sp>
      <p:sp>
        <p:nvSpPr>
          <p:cNvPr name="TextBox 11" id="11"/>
          <p:cNvSpPr txBox="true"/>
          <p:nvPr/>
        </p:nvSpPr>
        <p:spPr>
          <a:xfrm rot="0">
            <a:off x="4304601" y="3991615"/>
            <a:ext cx="3805525" cy="3000662"/>
          </a:xfrm>
          <a:prstGeom prst="rect">
            <a:avLst/>
          </a:prstGeom>
        </p:spPr>
        <p:txBody>
          <a:bodyPr anchor="t" rtlCol="false" tIns="0" lIns="0" bIns="0" rIns="0">
            <a:spAutoFit/>
          </a:bodyPr>
          <a:lstStyle/>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Toma de decisiones complejas: Los agentes deliberativos pueden manejar tareas complejas que requieren planificación estratégica y el logro de objetivos a largo plazo.</a:t>
            </a:r>
          </a:p>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Adaptabilidad: Pueden adaptarse a nuevas situaciones y aprender de la experiencia, mejorando su desempeño con el tiempo.</a:t>
            </a:r>
          </a:p>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Poder predictivo: al simular diferentes escenarios, los agentes deliberativos pueden anticipar estados futuros y tomar decisiones informadas.</a:t>
            </a:r>
          </a:p>
          <a:p>
            <a:pPr algn="just">
              <a:lnSpc>
                <a:spcPts val="1597"/>
              </a:lnSpc>
            </a:pPr>
          </a:p>
        </p:txBody>
      </p:sp>
      <p:sp>
        <p:nvSpPr>
          <p:cNvPr name="TextBox 12" id="12"/>
          <p:cNvSpPr txBox="true"/>
          <p:nvPr/>
        </p:nvSpPr>
        <p:spPr>
          <a:xfrm rot="0">
            <a:off x="4037261" y="3258105"/>
            <a:ext cx="4072866" cy="412507"/>
          </a:xfrm>
          <a:prstGeom prst="rect">
            <a:avLst/>
          </a:prstGeom>
        </p:spPr>
        <p:txBody>
          <a:bodyPr anchor="t" rtlCol="false" tIns="0" lIns="0" bIns="0" rIns="0">
            <a:spAutoFit/>
          </a:bodyPr>
          <a:lstStyle/>
          <a:p>
            <a:pPr algn="ctr">
              <a:lnSpc>
                <a:spcPts val="3227"/>
              </a:lnSpc>
            </a:pPr>
            <a:r>
              <a:rPr lang="en-US" b="true" sz="2806">
                <a:solidFill>
                  <a:srgbClr val="FFFFFF"/>
                </a:solidFill>
                <a:latin typeface="Anantason UltraExpanded Bold"/>
                <a:ea typeface="Anantason UltraExpanded Bold"/>
                <a:cs typeface="Anantason UltraExpanded Bold"/>
                <a:sym typeface="Anantason UltraExpanded Bold"/>
              </a:rPr>
              <a:t>VENTAJAS</a:t>
            </a:r>
          </a:p>
        </p:txBody>
      </p:sp>
      <p:sp>
        <p:nvSpPr>
          <p:cNvPr name="TextBox 13" id="13"/>
          <p:cNvSpPr txBox="true"/>
          <p:nvPr/>
        </p:nvSpPr>
        <p:spPr>
          <a:xfrm rot="0">
            <a:off x="10514438" y="3991615"/>
            <a:ext cx="3805525" cy="1199842"/>
          </a:xfrm>
          <a:prstGeom prst="rect">
            <a:avLst/>
          </a:prstGeom>
        </p:spPr>
        <p:txBody>
          <a:bodyPr anchor="t" rtlCol="false" tIns="0" lIns="0" bIns="0" rIns="0">
            <a:spAutoFit/>
          </a:bodyPr>
          <a:lstStyle/>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Dificultad de representar posibles estados. </a:t>
            </a:r>
          </a:p>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Mantenimiento de la base de reglas. </a:t>
            </a:r>
          </a:p>
          <a:p>
            <a:pPr algn="just" marL="299867" indent="-149934" lvl="1">
              <a:lnSpc>
                <a:spcPts val="1597"/>
              </a:lnSpc>
              <a:buFont typeface="Arial"/>
              <a:buChar char="•"/>
            </a:pPr>
            <a:r>
              <a:rPr lang="en-US" sz="1388">
                <a:solidFill>
                  <a:srgbClr val="FFFFFF"/>
                </a:solidFill>
                <a:latin typeface="Anantason UltraExpanded"/>
                <a:ea typeface="Anantason UltraExpanded"/>
                <a:cs typeface="Anantason UltraExpanded"/>
                <a:sym typeface="Anantason UltraExpanded"/>
              </a:rPr>
              <a:t>Carencia de respuesta en tiempo real.</a:t>
            </a:r>
          </a:p>
          <a:p>
            <a:pPr algn="just">
              <a:lnSpc>
                <a:spcPts val="1597"/>
              </a:lnSpc>
            </a:pPr>
          </a:p>
        </p:txBody>
      </p:sp>
      <p:sp>
        <p:nvSpPr>
          <p:cNvPr name="TextBox 14" id="14"/>
          <p:cNvSpPr txBox="true"/>
          <p:nvPr/>
        </p:nvSpPr>
        <p:spPr>
          <a:xfrm rot="0">
            <a:off x="10380768" y="3258105"/>
            <a:ext cx="4072866" cy="412507"/>
          </a:xfrm>
          <a:prstGeom prst="rect">
            <a:avLst/>
          </a:prstGeom>
        </p:spPr>
        <p:txBody>
          <a:bodyPr anchor="t" rtlCol="false" tIns="0" lIns="0" bIns="0" rIns="0">
            <a:spAutoFit/>
          </a:bodyPr>
          <a:lstStyle/>
          <a:p>
            <a:pPr algn="ctr">
              <a:lnSpc>
                <a:spcPts val="3227"/>
              </a:lnSpc>
            </a:pPr>
            <a:r>
              <a:rPr lang="en-US" b="true" sz="2806">
                <a:solidFill>
                  <a:srgbClr val="FFFFFF"/>
                </a:solidFill>
                <a:latin typeface="Anantason UltraExpanded Bold"/>
                <a:ea typeface="Anantason UltraExpanded Bold"/>
                <a:cs typeface="Anantason UltraExpanded Bold"/>
                <a:sym typeface="Anantason UltraExpanded Bold"/>
              </a:rPr>
              <a:t>DESVENTAJAS</a:t>
            </a:r>
          </a:p>
        </p:txBody>
      </p:sp>
      <p:sp>
        <p:nvSpPr>
          <p:cNvPr name="Freeform 15" id="15"/>
          <p:cNvSpPr/>
          <p:nvPr/>
        </p:nvSpPr>
        <p:spPr>
          <a:xfrm flipH="false" flipV="false" rot="0">
            <a:off x="-3155287" y="-17799"/>
            <a:ext cx="6830551" cy="10245827"/>
          </a:xfrm>
          <a:custGeom>
            <a:avLst/>
            <a:gdLst/>
            <a:ahLst/>
            <a:cxnLst/>
            <a:rect r="r" b="b" t="t" l="l"/>
            <a:pathLst>
              <a:path h="10245827" w="6830551">
                <a:moveTo>
                  <a:pt x="0" y="0"/>
                </a:moveTo>
                <a:lnTo>
                  <a:pt x="6830551" y="0"/>
                </a:lnTo>
                <a:lnTo>
                  <a:pt x="6830551" y="10245827"/>
                </a:lnTo>
                <a:lnTo>
                  <a:pt x="0" y="10245827"/>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grpSp>
        <p:nvGrpSpPr>
          <p:cNvPr name="Group 4" id="4"/>
          <p:cNvGrpSpPr/>
          <p:nvPr/>
        </p:nvGrpSpPr>
        <p:grpSpPr>
          <a:xfrm rot="0">
            <a:off x="1882225" y="3248580"/>
            <a:ext cx="4577413" cy="4981310"/>
            <a:chOff x="0" y="0"/>
            <a:chExt cx="1205574" cy="1311950"/>
          </a:xfrm>
        </p:grpSpPr>
        <p:sp>
          <p:nvSpPr>
            <p:cNvPr name="Freeform 5" id="5"/>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6" id="6"/>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855294" y="3248580"/>
            <a:ext cx="4577413" cy="4981310"/>
            <a:chOff x="0" y="0"/>
            <a:chExt cx="1205574" cy="1311950"/>
          </a:xfrm>
        </p:grpSpPr>
        <p:sp>
          <p:nvSpPr>
            <p:cNvPr name="Freeform 8" id="8"/>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9" id="9"/>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1828363" y="3248580"/>
            <a:ext cx="4577413" cy="4981310"/>
            <a:chOff x="0" y="0"/>
            <a:chExt cx="1205574" cy="1311950"/>
          </a:xfrm>
        </p:grpSpPr>
        <p:sp>
          <p:nvSpPr>
            <p:cNvPr name="Freeform 11" id="11"/>
            <p:cNvSpPr/>
            <p:nvPr/>
          </p:nvSpPr>
          <p:spPr>
            <a:xfrm flipH="false" flipV="false" rot="0">
              <a:off x="0" y="0"/>
              <a:ext cx="1205574" cy="1311950"/>
            </a:xfrm>
            <a:custGeom>
              <a:avLst/>
              <a:gdLst/>
              <a:ahLst/>
              <a:cxnLst/>
              <a:rect r="r" b="b" t="t" l="l"/>
              <a:pathLst>
                <a:path h="1311950" w="1205574">
                  <a:moveTo>
                    <a:pt x="25370" y="0"/>
                  </a:moveTo>
                  <a:lnTo>
                    <a:pt x="1180204" y="0"/>
                  </a:lnTo>
                  <a:cubicBezTo>
                    <a:pt x="1186932" y="0"/>
                    <a:pt x="1193385" y="2673"/>
                    <a:pt x="1198143" y="7431"/>
                  </a:cubicBezTo>
                  <a:cubicBezTo>
                    <a:pt x="1202901" y="12188"/>
                    <a:pt x="1205574" y="18641"/>
                    <a:pt x="1205574" y="25370"/>
                  </a:cubicBezTo>
                  <a:lnTo>
                    <a:pt x="1205574" y="1286580"/>
                  </a:lnTo>
                  <a:cubicBezTo>
                    <a:pt x="1205574" y="1293309"/>
                    <a:pt x="1202901" y="1299761"/>
                    <a:pt x="1198143" y="1304519"/>
                  </a:cubicBezTo>
                  <a:cubicBezTo>
                    <a:pt x="1193385" y="1309277"/>
                    <a:pt x="1186932" y="1311950"/>
                    <a:pt x="1180204" y="1311950"/>
                  </a:cubicBezTo>
                  <a:lnTo>
                    <a:pt x="25370" y="1311950"/>
                  </a:lnTo>
                  <a:cubicBezTo>
                    <a:pt x="18641" y="1311950"/>
                    <a:pt x="12188" y="1309277"/>
                    <a:pt x="7431" y="1304519"/>
                  </a:cubicBezTo>
                  <a:cubicBezTo>
                    <a:pt x="2673" y="1299761"/>
                    <a:pt x="0" y="1293309"/>
                    <a:pt x="0" y="1286580"/>
                  </a:cubicBezTo>
                  <a:lnTo>
                    <a:pt x="0" y="25370"/>
                  </a:lnTo>
                  <a:cubicBezTo>
                    <a:pt x="0" y="18641"/>
                    <a:pt x="2673" y="12188"/>
                    <a:pt x="7431" y="7431"/>
                  </a:cubicBezTo>
                  <a:cubicBezTo>
                    <a:pt x="12188" y="2673"/>
                    <a:pt x="18641" y="0"/>
                    <a:pt x="25370" y="0"/>
                  </a:cubicBezTo>
                  <a:close/>
                </a:path>
              </a:pathLst>
            </a:custGeom>
            <a:solidFill>
              <a:srgbClr val="000000">
                <a:alpha val="0"/>
              </a:srgbClr>
            </a:solidFill>
            <a:ln w="38100" cap="sq">
              <a:solidFill>
                <a:srgbClr val="FFFFFF"/>
              </a:solidFill>
              <a:prstDash val="solid"/>
              <a:miter/>
            </a:ln>
          </p:spPr>
        </p:sp>
        <p:sp>
          <p:nvSpPr>
            <p:cNvPr name="TextBox 12" id="12"/>
            <p:cNvSpPr txBox="true"/>
            <p:nvPr/>
          </p:nvSpPr>
          <p:spPr>
            <a:xfrm>
              <a:off x="0" y="-38100"/>
              <a:ext cx="1205574" cy="135005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1591322" y="5795941"/>
            <a:ext cx="6696678" cy="4464452"/>
          </a:xfrm>
          <a:custGeom>
            <a:avLst/>
            <a:gdLst/>
            <a:ahLst/>
            <a:cxnLst/>
            <a:rect r="r" b="b" t="t" l="l"/>
            <a:pathLst>
              <a:path h="4464452" w="6696678">
                <a:moveTo>
                  <a:pt x="0" y="0"/>
                </a:moveTo>
                <a:lnTo>
                  <a:pt x="6696678" y="0"/>
                </a:lnTo>
                <a:lnTo>
                  <a:pt x="6696678" y="4464452"/>
                </a:lnTo>
                <a:lnTo>
                  <a:pt x="0" y="4464452"/>
                </a:lnTo>
                <a:lnTo>
                  <a:pt x="0" y="0"/>
                </a:lnTo>
                <a:close/>
              </a:path>
            </a:pathLst>
          </a:custGeom>
          <a:blipFill>
            <a:blip r:embed="rId4"/>
            <a:stretch>
              <a:fillRect l="0" t="0" r="0" b="0"/>
            </a:stretch>
          </a:blipFill>
        </p:spPr>
      </p:sp>
      <p:sp>
        <p:nvSpPr>
          <p:cNvPr name="TextBox 14" id="14"/>
          <p:cNvSpPr txBox="true"/>
          <p:nvPr/>
        </p:nvSpPr>
        <p:spPr>
          <a:xfrm rot="0">
            <a:off x="477833" y="2142834"/>
            <a:ext cx="17332335" cy="885317"/>
          </a:xfrm>
          <a:prstGeom prst="rect">
            <a:avLst/>
          </a:prstGeom>
        </p:spPr>
        <p:txBody>
          <a:bodyPr anchor="t" rtlCol="false" tIns="0" lIns="0" bIns="0" rIns="0">
            <a:spAutoFit/>
          </a:bodyPr>
          <a:lstStyle/>
          <a:p>
            <a:pPr algn="ctr">
              <a:lnSpc>
                <a:spcPts val="6783"/>
              </a:lnSpc>
            </a:pPr>
            <a:r>
              <a:rPr lang="en-US" b="true" sz="6399">
                <a:solidFill>
                  <a:srgbClr val="8EBFF5"/>
                </a:solidFill>
                <a:latin typeface="Anantason UltraExpanded Bold"/>
                <a:ea typeface="Anantason UltraExpanded Bold"/>
                <a:cs typeface="Anantason UltraExpanded Bold"/>
                <a:sym typeface="Anantason UltraExpanded Bold"/>
              </a:rPr>
              <a:t>CASOS DE USO</a:t>
            </a:r>
          </a:p>
        </p:txBody>
      </p:sp>
      <p:sp>
        <p:nvSpPr>
          <p:cNvPr name="TextBox 15" id="15"/>
          <p:cNvSpPr txBox="true"/>
          <p:nvPr/>
        </p:nvSpPr>
        <p:spPr>
          <a:xfrm rot="0">
            <a:off x="2268168" y="4596099"/>
            <a:ext cx="3805525" cy="1399933"/>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los agentes deliberativos pueden planificar y optimizar las operaciones de la cadena de suministro, incluida la gestión de inventario, la logística y la previsión de la demanda, considerando múltiples variables y limitaciones.</a:t>
            </a:r>
          </a:p>
          <a:p>
            <a:pPr algn="just">
              <a:lnSpc>
                <a:spcPts val="1597"/>
              </a:lnSpc>
            </a:pPr>
          </a:p>
        </p:txBody>
      </p:sp>
      <p:sp>
        <p:nvSpPr>
          <p:cNvPr name="TextBox 16" id="16"/>
          <p:cNvSpPr txBox="true"/>
          <p:nvPr/>
        </p:nvSpPr>
        <p:spPr>
          <a:xfrm rot="0">
            <a:off x="2134728" y="3581327"/>
            <a:ext cx="4072866" cy="1005248"/>
          </a:xfrm>
          <a:prstGeom prst="rect">
            <a:avLst/>
          </a:prstGeom>
        </p:spPr>
        <p:txBody>
          <a:bodyPr anchor="t" rtlCol="false" tIns="0" lIns="0" bIns="0" rIns="0">
            <a:spAutoFit/>
          </a:bodyPr>
          <a:lstStyle/>
          <a:p>
            <a:pPr algn="ctr">
              <a:lnSpc>
                <a:spcPts val="2652"/>
              </a:lnSpc>
            </a:pPr>
            <a:r>
              <a:rPr lang="en-US" b="true" sz="2306">
                <a:solidFill>
                  <a:srgbClr val="FFFFFF"/>
                </a:solidFill>
                <a:latin typeface="Anantason UltraExpanded Bold"/>
                <a:ea typeface="Anantason UltraExpanded Bold"/>
                <a:cs typeface="Anantason UltraExpanded Bold"/>
                <a:sym typeface="Anantason UltraExpanded Bold"/>
              </a:rPr>
              <a:t>OPTIMIZACIÓN DE LA CADENA DE SUMINISTRO </a:t>
            </a:r>
          </a:p>
        </p:txBody>
      </p:sp>
      <p:sp>
        <p:nvSpPr>
          <p:cNvPr name="TextBox 17" id="17"/>
          <p:cNvSpPr txBox="true"/>
          <p:nvPr/>
        </p:nvSpPr>
        <p:spPr>
          <a:xfrm rot="0">
            <a:off x="7241237" y="4596099"/>
            <a:ext cx="3805525" cy="1199842"/>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en finanzas, los agentes deliberativos pueden analizar las tendencias del mercado, planificar estrategias de inversión y ejecutar operaciones basadas en objetivos a largo plazo y evaluaciones de riesgos.</a:t>
            </a:r>
          </a:p>
        </p:txBody>
      </p:sp>
      <p:sp>
        <p:nvSpPr>
          <p:cNvPr name="TextBox 18" id="18"/>
          <p:cNvSpPr txBox="true"/>
          <p:nvPr/>
        </p:nvSpPr>
        <p:spPr>
          <a:xfrm rot="0">
            <a:off x="7107567" y="3892227"/>
            <a:ext cx="4072866" cy="633138"/>
          </a:xfrm>
          <a:prstGeom prst="rect">
            <a:avLst/>
          </a:prstGeom>
        </p:spPr>
        <p:txBody>
          <a:bodyPr anchor="t" rtlCol="false" tIns="0" lIns="0" bIns="0" rIns="0">
            <a:spAutoFit/>
          </a:bodyPr>
          <a:lstStyle/>
          <a:p>
            <a:pPr algn="ctr">
              <a:lnSpc>
                <a:spcPts val="2537"/>
              </a:lnSpc>
            </a:pPr>
            <a:r>
              <a:rPr lang="en-US" b="true" sz="2206">
                <a:solidFill>
                  <a:srgbClr val="FFFFFF"/>
                </a:solidFill>
                <a:latin typeface="Anantason UltraExpanded Bold"/>
                <a:ea typeface="Anantason UltraExpanded Bold"/>
                <a:cs typeface="Anantason UltraExpanded Bold"/>
                <a:sym typeface="Anantason UltraExpanded Bold"/>
              </a:rPr>
              <a:t>ANÁLISIS FINANCIERO Y COMERCIO </a:t>
            </a:r>
          </a:p>
        </p:txBody>
      </p:sp>
      <p:sp>
        <p:nvSpPr>
          <p:cNvPr name="TextBox 19" id="19"/>
          <p:cNvSpPr txBox="true"/>
          <p:nvPr/>
        </p:nvSpPr>
        <p:spPr>
          <a:xfrm rot="0">
            <a:off x="12214306" y="4596099"/>
            <a:ext cx="3805525" cy="1399933"/>
          </a:xfrm>
          <a:prstGeom prst="rect">
            <a:avLst/>
          </a:prstGeom>
        </p:spPr>
        <p:txBody>
          <a:bodyPr anchor="t" rtlCol="false" tIns="0" lIns="0" bIns="0" rIns="0">
            <a:spAutoFit/>
          </a:bodyPr>
          <a:lstStyle/>
          <a:p>
            <a:pPr algn="just">
              <a:lnSpc>
                <a:spcPts val="1597"/>
              </a:lnSpc>
            </a:pPr>
            <a:r>
              <a:rPr lang="en-US" sz="1388">
                <a:solidFill>
                  <a:srgbClr val="FFFFFF"/>
                </a:solidFill>
                <a:latin typeface="Anantason UltraExpanded"/>
                <a:ea typeface="Anantason UltraExpanded"/>
                <a:cs typeface="Anantason UltraExpanded"/>
                <a:sym typeface="Anantason UltraExpanded"/>
              </a:rPr>
              <a:t>los agentes deliberativos pueden ayudar en la gestión de proyectos planificando tareas, asignando recursos y prediciendo cronogramas y riesgos del proyecto basándose en datos históricos y objetivos del proyecto.</a:t>
            </a:r>
          </a:p>
        </p:txBody>
      </p:sp>
      <p:sp>
        <p:nvSpPr>
          <p:cNvPr name="TextBox 20" id="20"/>
          <p:cNvSpPr txBox="true"/>
          <p:nvPr/>
        </p:nvSpPr>
        <p:spPr>
          <a:xfrm rot="0">
            <a:off x="12080636" y="3892227"/>
            <a:ext cx="4072866" cy="671873"/>
          </a:xfrm>
          <a:prstGeom prst="rect">
            <a:avLst/>
          </a:prstGeom>
        </p:spPr>
        <p:txBody>
          <a:bodyPr anchor="t" rtlCol="false" tIns="0" lIns="0" bIns="0" rIns="0">
            <a:spAutoFit/>
          </a:bodyPr>
          <a:lstStyle/>
          <a:p>
            <a:pPr algn="ctr">
              <a:lnSpc>
                <a:spcPts val="2652"/>
              </a:lnSpc>
            </a:pPr>
            <a:r>
              <a:rPr lang="en-US" b="true" sz="2306">
                <a:solidFill>
                  <a:srgbClr val="FFFFFF"/>
                </a:solidFill>
                <a:latin typeface="Anantason UltraExpanded Bold"/>
                <a:ea typeface="Anantason UltraExpanded Bold"/>
                <a:cs typeface="Anantason UltraExpanded Bold"/>
                <a:sym typeface="Anantason UltraExpanded Bold"/>
              </a:rPr>
              <a:t>GESTIÓN DE PROYECTOS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6268599" y="2632130"/>
            <a:ext cx="10350212" cy="4340579"/>
          </a:xfrm>
          <a:prstGeom prst="rect">
            <a:avLst/>
          </a:prstGeom>
        </p:spPr>
        <p:txBody>
          <a:bodyPr anchor="t" rtlCol="false" tIns="0" lIns="0" bIns="0" rIns="0">
            <a:spAutoFit/>
          </a:bodyPr>
          <a:lstStyle/>
          <a:p>
            <a:pPr algn="ctr">
              <a:lnSpc>
                <a:spcPts val="16847"/>
              </a:lnSpc>
            </a:pPr>
            <a:r>
              <a:rPr lang="en-US" b="true" sz="15894">
                <a:solidFill>
                  <a:srgbClr val="8EBFF5"/>
                </a:solidFill>
                <a:latin typeface="Anantason UltraExpanded Bold"/>
                <a:ea typeface="Anantason UltraExpanded Bold"/>
                <a:cs typeface="Anantason UltraExpanded Bold"/>
                <a:sym typeface="Anantason UltraExpanded Bold"/>
              </a:rPr>
              <a:t>THANK YOU</a:t>
            </a:r>
          </a:p>
        </p:txBody>
      </p:sp>
      <p:sp>
        <p:nvSpPr>
          <p:cNvPr name="Freeform 5" id="5"/>
          <p:cNvSpPr/>
          <p:nvPr/>
        </p:nvSpPr>
        <p:spPr>
          <a:xfrm flipH="false" flipV="false" rot="0">
            <a:off x="333000" y="1227868"/>
            <a:ext cx="5935599" cy="8229600"/>
          </a:xfrm>
          <a:custGeom>
            <a:avLst/>
            <a:gdLst/>
            <a:ahLst/>
            <a:cxnLst/>
            <a:rect r="r" b="b" t="t" l="l"/>
            <a:pathLst>
              <a:path h="8229600" w="5935599">
                <a:moveTo>
                  <a:pt x="0" y="0"/>
                </a:moveTo>
                <a:lnTo>
                  <a:pt x="5935599" y="0"/>
                </a:lnTo>
                <a:lnTo>
                  <a:pt x="5935599" y="8229600"/>
                </a:lnTo>
                <a:lnTo>
                  <a:pt x="0" y="822960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DAGfrtkWA-0</dc:identifier>
  <dcterms:modified xsi:type="dcterms:W3CDTF">2011-08-01T06:04:30Z</dcterms:modified>
  <cp:revision>1</cp:revision>
  <dc:title>Agentes deliberativos</dc:title>
</cp:coreProperties>
</file>

<file path=docProps/thumbnail.jpeg>
</file>